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67" r:id="rId5"/>
    <p:sldId id="285" r:id="rId6"/>
    <p:sldId id="286" r:id="rId7"/>
    <p:sldId id="287" r:id="rId8"/>
    <p:sldId id="289" r:id="rId9"/>
    <p:sldId id="284" r:id="rId10"/>
  </p:sldIdLst>
  <p:sldSz cx="12192000" cy="6858000"/>
  <p:notesSz cx="6858000" cy="9144000"/>
  <p:defaultTextStyle>
    <a:defPPr rtl="0">
      <a:defRPr lang="da-d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>
        <p:scale>
          <a:sx n="125" d="100"/>
          <a:sy n="125" d="100"/>
        </p:scale>
        <p:origin x="48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05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77B08D-2487-4D86-B500-0AB642B9DBDB}" type="datetime1">
              <a:rPr lang="da-DK" smtClean="0"/>
              <a:t>10-01-2021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0E0C28A-8301-4D09-BF6F-17D11FC68C4F}" type="slidenum">
              <a:rPr lang="da-DK" smtClean="0"/>
              <a:t>‹nr.›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136882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6014B-011E-47E8-B399-338BB8F7B8A2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a-DK" noProof="0" dirty="0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127234-4CCC-4D44-8574-686ADA7EE3A8}" type="slidenum">
              <a:rPr lang="da-DK" noProof="0" smtClean="0"/>
              <a:t>‹nr.›</a:t>
            </a:fld>
            <a:endParaRPr lang="da-DK" noProof="0" dirty="0"/>
          </a:p>
        </p:txBody>
      </p:sp>
    </p:spTree>
    <p:extLst>
      <p:ext uri="{BB962C8B-B14F-4D97-AF65-F5344CB8AC3E}">
        <p14:creationId xmlns:p14="http://schemas.microsoft.com/office/powerpoint/2010/main" val="4704787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5127234-4CCC-4D44-8574-686ADA7EE3A8}" type="slidenum">
              <a:rPr lang="da-DK" smtClean="0"/>
              <a:t>1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8859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Billed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ktangel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Billed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Billed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da-DK" noProof="0"/>
              <a:t>Klik for at redigere undertiteltypografien i masteren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 rtlCol="0"/>
          <a:lstStyle>
            <a:lvl1pPr>
              <a:defRPr/>
            </a:lvl1pPr>
          </a:lstStyle>
          <a:p>
            <a:fld id="{CE9CAD03-4E12-469F-9273-8A57C976C3A4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 rtlCol="0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8F0FA1E-FE24-4B9A-8289-C1AD03F1962A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rtlCol="0" anchor="ctr">
            <a:normAutofit/>
          </a:bodyPr>
          <a:lstStyle>
            <a:lvl1pPr algn="ctr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02EF962-8E35-4580-8D21-32903B8C0BB0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0" name="Pladsholder til tekst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rtlCol="0"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42D8918-2B29-404B-89D3-6ACEBA05454D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4" name="Tekstfelt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5" name="Tekstfelt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19" name="Lige forbindelse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vnek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rtlCol="0" anchor="b">
            <a:normAutofit/>
          </a:bodyPr>
          <a:lstStyle>
            <a:lvl1pPr algn="l">
              <a:defRPr sz="32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9855E5-37B0-4049-AA48-9CCD2B32DAF7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ort med citat og nav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rtlCol="0"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3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AB0CA8C-2AFF-4BCD-9DCC-6FD1BF1F00D0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sp>
        <p:nvSpPr>
          <p:cNvPr id="12" name="Tekstfelt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Tekstfelt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 rtl="0"/>
            <a:r>
              <a:rPr lang="da-DK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cxnSp>
        <p:nvCxnSpPr>
          <p:cNvPr id="26" name="Lige forbindelse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andt eller fal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20" name="Pladsholder til tekst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rtlCol="0"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CC3B155-EF09-4D55-BD0D-0836D976C20E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5" name="Lige forbindelse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62FE45A-E51C-44AA-AFA5-AFBC81DC7DDE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lodret tekst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rtlCol="0" anchor="t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A65D54-2FAA-4A76-8AC1-D0A6D079CD29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Lige forbindelse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1657619-C3D5-429C-B08B-DD35C33230BA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97799C9-84D9-46D2-A11E-BCF8A720529D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ktion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rtlCol="0" anchor="b">
            <a:normAutofit/>
          </a:bodyPr>
          <a:lstStyle>
            <a:lvl1pPr algn="ctr">
              <a:defRPr sz="4400" b="0" cap="none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3A4874-7C65-45C9-B88D-0C9229A96866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Lige forbindelse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 rtlCol="0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40CFD84-990C-4902-8B5F-C5562C4CF409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D84065D-F351-4B03-BD91-D8A6B8D4B362}" type="slidenum">
              <a:rPr lang="da-DK" noProof="0" smtClean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rtlCol="0"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rtlCol="0" anchor="t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FC0ECCB-5637-47DE-A091-361EF855819D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8" name="Lige forbindelse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A25DA3C-0806-4435-86DD-1D5C9936D65B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4" name="Lige forbindelse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E401879-41F1-41D8-9792-BDD6A2C85707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rtlCol="0" anchor="b">
            <a:normAutofit/>
          </a:bodyPr>
          <a:lstStyle>
            <a:lvl1pPr algn="ctr">
              <a:defRPr sz="24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rtlCol="0" anchor="ctr">
            <a:normAutofit/>
          </a:bodyPr>
          <a:lstStyle/>
          <a:p>
            <a:pPr lvl="0" rtl="0"/>
            <a:r>
              <a:rPr lang="da-DK" noProof="0"/>
              <a:t>Klik for at redigere teksttypografierne i masteren</a:t>
            </a:r>
          </a:p>
          <a:p>
            <a:pPr lvl="1" rtl="0"/>
            <a:r>
              <a:rPr lang="da-DK" noProof="0"/>
              <a:t>Andet niveau</a:t>
            </a:r>
          </a:p>
          <a:p>
            <a:pPr lvl="2" rtl="0"/>
            <a:r>
              <a:rPr lang="da-DK" noProof="0"/>
              <a:t>Tredje niveau</a:t>
            </a:r>
          </a:p>
          <a:p>
            <a:pPr lvl="3" rtl="0"/>
            <a:r>
              <a:rPr lang="da-DK" noProof="0"/>
              <a:t>Fjerde niveau</a:t>
            </a:r>
          </a:p>
          <a:p>
            <a:pPr lvl="4" rtl="0"/>
            <a:r>
              <a:rPr lang="da-DK" noProof="0"/>
              <a:t>Femte niveau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CABFCD-3DF8-4DB8-9264-FEEC74F79A0C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  <p:cxnSp>
        <p:nvCxnSpPr>
          <p:cNvPr id="16" name="Lige forbindelse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da-DK" noProof="0"/>
              <a:t>Klik for at redigere titeltypografien i masteren</a:t>
            </a:r>
            <a:endParaRPr lang="da-DK" noProof="0" dirty="0"/>
          </a:p>
        </p:txBody>
      </p:sp>
      <p:sp>
        <p:nvSpPr>
          <p:cNvPr id="17" name="Pladsholder til billede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da-DK" noProof="0"/>
              <a:t>Klik på ikonet for at tilføje et billede</a:t>
            </a:r>
            <a:endParaRPr lang="da-DK" noProof="0" dirty="0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da-DK" noProof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4876CA1C-756F-47DD-A55C-94B954E6F08E}" type="datetime1">
              <a:rPr lang="da-DK" smtClean="0"/>
              <a:pPr/>
              <a:t>10-01-2021</a:t>
            </a:fld>
            <a:endParaRPr lang="da-DK" dirty="0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da-DK" noProof="0" dirty="0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Billed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ktangel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Billed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Billed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a-DK" noProof="0" dirty="0"/>
              <a:t>Klik for at redigere titeltypografier i master</a:t>
            </a:r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da-DK" noProof="0" dirty="0"/>
              <a:t>Klik for at redigere i master</a:t>
            </a:r>
          </a:p>
          <a:p>
            <a:pPr lvl="1" rtl="0"/>
            <a:r>
              <a:rPr lang="da-DK" noProof="0" dirty="0"/>
              <a:t>Andet niveau</a:t>
            </a:r>
          </a:p>
          <a:p>
            <a:pPr lvl="2" rtl="0"/>
            <a:r>
              <a:rPr lang="da-DK" noProof="0" dirty="0"/>
              <a:t>Tredje niveau</a:t>
            </a:r>
          </a:p>
          <a:p>
            <a:pPr lvl="3" rtl="0"/>
            <a:r>
              <a:rPr lang="da-DK" noProof="0" dirty="0"/>
              <a:t>Fjerde niveau</a:t>
            </a:r>
          </a:p>
          <a:p>
            <a:pPr lvl="4" rtl="0"/>
            <a:r>
              <a:rPr lang="da-DK" noProof="0" dirty="0"/>
              <a:t>Femte niveau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A912368-A7F2-4802-9144-D4C71A394022}" type="datetime1">
              <a:rPr lang="da-DK" smtClean="0"/>
              <a:t>10-01-2021</a:t>
            </a:fld>
            <a:endParaRPr lang="da-DK" dirty="0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endParaRPr lang="da-DK" noProof="0" dirty="0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 rtl="0"/>
            <a:fld id="{D57F1E4F-1CFF-5643-939E-217C01CDF565}" type="slidenum">
              <a:rPr lang="da-DK" noProof="0" smtClean="0"/>
              <a:pPr rtl="0"/>
              <a:t>‹nr.›</a:t>
            </a:fld>
            <a:endParaRPr lang="da-DK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lede 6" descr="Nærbillede af træårer">
            <a:extLst>
              <a:ext uri="{FF2B5EF4-FFF2-40B4-BE49-F238E27FC236}">
                <a16:creationId xmlns:a16="http://schemas.microsoft.com/office/drawing/2014/main" id="{B804D254-4D14-4A2A-BA9F-3506BBEE4A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58" b="7173"/>
          <a:stretch/>
        </p:blipFill>
        <p:spPr>
          <a:xfrm>
            <a:off x="39180" y="115996"/>
            <a:ext cx="12191980" cy="6857990"/>
          </a:xfrm>
          <a:prstGeom prst="rect">
            <a:avLst/>
          </a:prstGeom>
        </p:spPr>
      </p:pic>
      <p:sp>
        <p:nvSpPr>
          <p:cNvPr id="27" name="Rektangel 26">
            <a:extLst>
              <a:ext uri="{FF2B5EF4-FFF2-40B4-BE49-F238E27FC236}">
                <a16:creationId xmlns:a16="http://schemas.microsoft.com/office/drawing/2014/main" id="{C9D262D4-AE8B-4620-949A-609FC366F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9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a-DK" dirty="0"/>
          </a:p>
        </p:txBody>
      </p:sp>
      <p:sp>
        <p:nvSpPr>
          <p:cNvPr id="29" name="Rektangel 28">
            <a:extLst>
              <a:ext uri="{FF2B5EF4-FFF2-40B4-BE49-F238E27FC236}">
                <a16:creationId xmlns:a16="http://schemas.microsoft.com/office/drawing/2014/main" id="{3605853C-E63A-49E2-84A4-4B7DD77A56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1" name="Gruppe 30">
            <a:extLst>
              <a:ext uri="{FF2B5EF4-FFF2-40B4-BE49-F238E27FC236}">
                <a16:creationId xmlns:a16="http://schemas.microsoft.com/office/drawing/2014/main" id="{9500549F-5B68-400C-A605-BDF102BDB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32" name="Afrundet rektangel 17">
              <a:extLst>
                <a:ext uri="{FF2B5EF4-FFF2-40B4-BE49-F238E27FC236}">
                  <a16:creationId xmlns:a16="http://schemas.microsoft.com/office/drawing/2014/main" id="{CE12C213-76C6-4953-849D-69BD0C074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3" name="Billede 32">
              <a:extLst>
                <a:ext uri="{FF2B5EF4-FFF2-40B4-BE49-F238E27FC236}">
                  <a16:creationId xmlns:a16="http://schemas.microsoft.com/office/drawing/2014/main" id="{85D5C439-F0A9-41AB-BF38-FB38EB00B7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34" name="Afrundet rektangel 20">
              <a:extLst>
                <a:ext uri="{FF2B5EF4-FFF2-40B4-BE49-F238E27FC236}">
                  <a16:creationId xmlns:a16="http://schemas.microsoft.com/office/drawing/2014/main" id="{CE714C63-2EB2-4CE0-8982-994E7A37A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da-DK" dirty="0"/>
            </a:p>
          </p:txBody>
        </p:sp>
        <p:pic>
          <p:nvPicPr>
            <p:cNvPr id="35" name="Billede 34">
              <a:extLst>
                <a:ext uri="{FF2B5EF4-FFF2-40B4-BE49-F238E27FC236}">
                  <a16:creationId xmlns:a16="http://schemas.microsoft.com/office/drawing/2014/main" id="{CE568286-7D0B-4E62-BC33-A99A0FD74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C07B5B3-DDE8-49F7-B2D1-6919986D2B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rtlCol="0">
            <a:noAutofit/>
          </a:bodyPr>
          <a:lstStyle/>
          <a:p>
            <a:r>
              <a:rPr lang="da-DK" sz="3600" dirty="0">
                <a:solidFill>
                  <a:srgbClr val="262626"/>
                </a:solidFill>
              </a:rPr>
              <a:t>4. Autentifikation på hjemmesider</a:t>
            </a:r>
          </a:p>
        </p:txBody>
      </p:sp>
      <p:cxnSp>
        <p:nvCxnSpPr>
          <p:cNvPr id="37" name="Lige forbindelse 36">
            <a:extLst>
              <a:ext uri="{FF2B5EF4-FFF2-40B4-BE49-F238E27FC236}">
                <a16:creationId xmlns:a16="http://schemas.microsoft.com/office/drawing/2014/main" id="{1E22DAF0-5C05-4D01-A6C7-2832665773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Undertitel 2">
            <a:extLst>
              <a:ext uri="{FF2B5EF4-FFF2-40B4-BE49-F238E27FC236}">
                <a16:creationId xmlns:a16="http://schemas.microsoft.com/office/drawing/2014/main" id="{A9BAE068-68BE-4F0A-A521-B170F96E0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rtlCol="0">
            <a:normAutofit fontScale="70000" lnSpcReduction="20000"/>
          </a:bodyPr>
          <a:lstStyle/>
          <a:p>
            <a:pPr rtl="0"/>
            <a:r>
              <a:rPr lang="da-DK" dirty="0"/>
              <a:t>Redegør for og vis eksempler på hvordan man kan implementere autentifikation på hjemmesider samt web services, herunder basic </a:t>
            </a:r>
            <a:r>
              <a:rPr lang="da-DK" dirty="0" err="1"/>
              <a:t>authentication</a:t>
            </a:r>
            <a:r>
              <a:rPr lang="da-DK" dirty="0"/>
              <a:t>, </a:t>
            </a:r>
            <a:r>
              <a:rPr lang="da-DK" dirty="0" err="1"/>
              <a:t>bearer</a:t>
            </a:r>
            <a:r>
              <a:rPr lang="da-DK" dirty="0"/>
              <a:t> </a:t>
            </a:r>
            <a:r>
              <a:rPr lang="da-DK" dirty="0" err="1"/>
              <a:t>tokens</a:t>
            </a:r>
            <a:r>
              <a:rPr lang="da-DK" dirty="0"/>
              <a:t> samt klient certifikater</a:t>
            </a:r>
          </a:p>
          <a:p>
            <a:pPr rtl="0"/>
            <a:r>
              <a:rPr lang="da-DK" dirty="0">
                <a:solidFill>
                  <a:srgbClr val="262626"/>
                </a:solidFill>
              </a:rPr>
              <a:t>Samt forklar hvilke sårbarheder man skal være særligt opmærksomme på i forbindelse med autentifikation, herunder sikker kommunikation samt opbevaring af adgangskoder</a:t>
            </a:r>
          </a:p>
        </p:txBody>
      </p:sp>
    </p:spTree>
    <p:extLst>
      <p:ext uri="{BB962C8B-B14F-4D97-AF65-F5344CB8AC3E}">
        <p14:creationId xmlns:p14="http://schemas.microsoft.com/office/powerpoint/2010/main" val="3839077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 service autentifikation : Basic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pic>
        <p:nvPicPr>
          <p:cNvPr id="4" name="Billede 3">
            <a:extLst>
              <a:ext uri="{FF2B5EF4-FFF2-40B4-BE49-F238E27FC236}">
                <a16:creationId xmlns:a16="http://schemas.microsoft.com/office/drawing/2014/main" id="{5DEA0E07-24C6-4488-AD15-A0C39DE77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348" y="2752631"/>
            <a:ext cx="6944694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32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Web service autentifikation : </a:t>
            </a:r>
            <a:r>
              <a:rPr lang="da-DK" dirty="0" err="1"/>
              <a:t>Bearer</a:t>
            </a:r>
            <a:endParaRPr lang="da-DK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2B319A07-905E-4990-8757-0EA66DA2E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678" y="3285516"/>
            <a:ext cx="8554644" cy="1133633"/>
          </a:xfrm>
          <a:prstGeom prst="rect">
            <a:avLst/>
          </a:prstGeom>
        </p:spPr>
      </p:pic>
      <p:sp>
        <p:nvSpPr>
          <p:cNvPr id="7" name="Pladsholder til indhold 2">
            <a:extLst>
              <a:ext uri="{FF2B5EF4-FFF2-40B4-BE49-F238E27FC236}">
                <a16:creationId xmlns:a16="http://schemas.microsoft.com/office/drawing/2014/main" id="{C8F1587A-B995-4E64-ACCD-5B00C00CB012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666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 err="1"/>
              <a:t>Jwt-tokens</a:t>
            </a:r>
            <a:r>
              <a:rPr lang="da-DK" dirty="0"/>
              <a:t> (Header, </a:t>
            </a:r>
            <a:r>
              <a:rPr lang="da-DK" dirty="0" err="1"/>
              <a:t>payload</a:t>
            </a:r>
            <a:r>
              <a:rPr lang="da-DK" dirty="0"/>
              <a:t>, </a:t>
            </a:r>
            <a:r>
              <a:rPr lang="da-DK" dirty="0" err="1"/>
              <a:t>Signature</a:t>
            </a:r>
            <a:r>
              <a:rPr lang="da-DK" dirty="0"/>
              <a:t>)</a:t>
            </a:r>
          </a:p>
        </p:txBody>
      </p:sp>
      <p:sp>
        <p:nvSpPr>
          <p:cNvPr id="9" name="Pladsholder til indhold 2">
            <a:extLst>
              <a:ext uri="{FF2B5EF4-FFF2-40B4-BE49-F238E27FC236}">
                <a16:creationId xmlns:a16="http://schemas.microsoft.com/office/drawing/2014/main" id="{2E6B0D9F-1CD8-47A6-A62B-70734E321912}"/>
              </a:ext>
            </a:extLst>
          </p:cNvPr>
          <p:cNvSpPr txBox="1">
            <a:spLocks/>
          </p:cNvSpPr>
          <p:nvPr/>
        </p:nvSpPr>
        <p:spPr>
          <a:xfrm>
            <a:off x="1447801" y="4608994"/>
            <a:ext cx="9601196" cy="6666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Man-in-the-</a:t>
            </a:r>
            <a:r>
              <a:rPr lang="da-DK" dirty="0" err="1"/>
              <a:t>middle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611505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Bearer</a:t>
            </a:r>
            <a:r>
              <a:rPr lang="da-DK" dirty="0"/>
              <a:t> </a:t>
            </a:r>
            <a:r>
              <a:rPr lang="da-DK" dirty="0" err="1"/>
              <a:t>token</a:t>
            </a:r>
            <a:r>
              <a:rPr lang="da-DK" dirty="0"/>
              <a:t> eksempel (bachelorprojekt)</a:t>
            </a:r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330AB38-D648-42E6-84EC-9BF1369F3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885" y="2361235"/>
            <a:ext cx="4215347" cy="3893649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E830ACB1-00E2-4D1D-8D15-EB4E7D31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8751" y="2441032"/>
            <a:ext cx="5361304" cy="348407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D1FF14AC-854E-4020-94A5-1B43DF0E4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655" y="2894387"/>
            <a:ext cx="4998411" cy="106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14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Web service autentifikation : Client </a:t>
            </a:r>
            <a:r>
              <a:rPr lang="da-DK" dirty="0" err="1"/>
              <a:t>certificate</a:t>
            </a:r>
            <a:endParaRPr lang="da-DK" dirty="0"/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093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da-DK" dirty="0"/>
          </a:p>
        </p:txBody>
      </p:sp>
      <p:sp>
        <p:nvSpPr>
          <p:cNvPr id="10" name="Pladsholder til indhold 2">
            <a:extLst>
              <a:ext uri="{FF2B5EF4-FFF2-40B4-BE49-F238E27FC236}">
                <a16:creationId xmlns:a16="http://schemas.microsoft.com/office/drawing/2014/main" id="{A4C5A0EA-7A06-4872-9F24-B92F402ED274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321598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One-</a:t>
            </a:r>
            <a:r>
              <a:rPr lang="da-DK" dirty="0" err="1"/>
              <a:t>way</a:t>
            </a:r>
            <a:r>
              <a:rPr lang="da-DK" dirty="0"/>
              <a:t> SSL – Bruger kender server</a:t>
            </a:r>
          </a:p>
          <a:p>
            <a:pPr lvl="1"/>
            <a:r>
              <a:rPr lang="da-DK" dirty="0" err="1"/>
              <a:t>Two-Way</a:t>
            </a:r>
            <a:r>
              <a:rPr lang="da-DK" dirty="0"/>
              <a:t> SSL – Begge veje</a:t>
            </a:r>
          </a:p>
          <a:p>
            <a:pPr lvl="1"/>
            <a:r>
              <a:rPr lang="da-DK" dirty="0"/>
              <a:t>Private-public Keys genereres på egen pc (importeres til browser)</a:t>
            </a:r>
          </a:p>
          <a:p>
            <a:pPr lvl="1"/>
            <a:r>
              <a:rPr lang="da-DK" dirty="0"/>
              <a:t>Skift til anden pc</a:t>
            </a:r>
          </a:p>
          <a:p>
            <a:pPr lvl="1"/>
            <a:r>
              <a:rPr lang="da-DK" dirty="0"/>
              <a:t>Ingen Man-in-the-</a:t>
            </a:r>
            <a:r>
              <a:rPr lang="da-DK" dirty="0" err="1"/>
              <a:t>middle</a:t>
            </a:r>
            <a:endParaRPr lang="da-DK" dirty="0"/>
          </a:p>
          <a:p>
            <a:pPr lvl="1"/>
            <a:endParaRPr lang="da-DK" dirty="0"/>
          </a:p>
          <a:p>
            <a:pPr lvl="1"/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42394316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2C1735-162E-450E-927E-ACCA4E16F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Opbevaring af adgangskoder</a:t>
            </a:r>
          </a:p>
        </p:txBody>
      </p:sp>
      <p:sp>
        <p:nvSpPr>
          <p:cNvPr id="8" name="Pladsholder til indhold 2">
            <a:extLst>
              <a:ext uri="{FF2B5EF4-FFF2-40B4-BE49-F238E27FC236}">
                <a16:creationId xmlns:a16="http://schemas.microsoft.com/office/drawing/2014/main" id="{C9A4C84D-4AA6-4712-9D52-B44C20F06F6A}"/>
              </a:ext>
            </a:extLst>
          </p:cNvPr>
          <p:cNvSpPr txBox="1">
            <a:spLocks/>
          </p:cNvSpPr>
          <p:nvPr/>
        </p:nvSpPr>
        <p:spPr>
          <a:xfrm>
            <a:off x="1447801" y="2762341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a-DK" dirty="0"/>
              <a:t>Aldrig som </a:t>
            </a:r>
            <a:r>
              <a:rPr lang="da-DK" dirty="0" err="1"/>
              <a:t>plaintext</a:t>
            </a:r>
            <a:endParaRPr lang="da-DK" dirty="0"/>
          </a:p>
          <a:p>
            <a:pPr lvl="1"/>
            <a:r>
              <a:rPr lang="da-DK" dirty="0" err="1"/>
              <a:t>Hashing</a:t>
            </a:r>
            <a:endParaRPr lang="da-DK" dirty="0"/>
          </a:p>
          <a:p>
            <a:pPr lvl="1"/>
            <a:r>
              <a:rPr lang="da-DK" dirty="0"/>
              <a:t>Endnu bedre (Salt) – Rainbow </a:t>
            </a:r>
            <a:r>
              <a:rPr lang="da-DK" dirty="0" err="1"/>
              <a:t>table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4340545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sk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491_TF44606487.potx" id="{74485E8A-C496-4073-9560-328CDC302995}" vid="{39304DA7-5C46-4BA3-8C85-ADF69FBBE37F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A1E945A-F8B2-4917-A3C0-E5FD0C7053C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F027939-E3B8-41D6-8A67-A640CA8A50F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AC0881-EA88-432B-86BB-4EB78D0EA8C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Organisk design</Template>
  <TotalTime>511</TotalTime>
  <Words>128</Words>
  <Application>Microsoft Office PowerPoint</Application>
  <PresentationFormat>Widescreen</PresentationFormat>
  <Paragraphs>19</Paragraphs>
  <Slides>6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10" baseType="lpstr">
      <vt:lpstr>Arial</vt:lpstr>
      <vt:lpstr>Calibri</vt:lpstr>
      <vt:lpstr>Garamond</vt:lpstr>
      <vt:lpstr>Organisk</vt:lpstr>
      <vt:lpstr>4. Autentifikation på hjemmesider</vt:lpstr>
      <vt:lpstr>Web service autentifikation : Basic</vt:lpstr>
      <vt:lpstr>Web service autentifikation : Bearer</vt:lpstr>
      <vt:lpstr>Bearer token eksempel (bachelorprojekt)</vt:lpstr>
      <vt:lpstr>Web service autentifikation : Client certificate</vt:lpstr>
      <vt:lpstr>Opbevaring af adgangskoder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Grundbegreberne indenfor IT-sikkerhed</dc:title>
  <dc:creator>Mathias Nielsen</dc:creator>
  <cp:lastModifiedBy>Mathias Nielsen</cp:lastModifiedBy>
  <cp:revision>26</cp:revision>
  <dcterms:created xsi:type="dcterms:W3CDTF">2021-01-03T14:11:21Z</dcterms:created>
  <dcterms:modified xsi:type="dcterms:W3CDTF">2021-01-10T14:04:17Z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